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1" r:id="rId4"/>
    <p:sldId id="280" r:id="rId5"/>
    <p:sldId id="290" r:id="rId6"/>
    <p:sldId id="258" r:id="rId7"/>
    <p:sldId id="281" r:id="rId8"/>
    <p:sldId id="259" r:id="rId9"/>
    <p:sldId id="283" r:id="rId10"/>
    <p:sldId id="260" r:id="rId11"/>
    <p:sldId id="284" r:id="rId12"/>
    <p:sldId id="262" r:id="rId13"/>
    <p:sldId id="285" r:id="rId14"/>
    <p:sldId id="263" r:id="rId15"/>
    <p:sldId id="286" r:id="rId16"/>
    <p:sldId id="264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0" d="100"/>
          <a:sy n="60" d="100"/>
        </p:scale>
        <p:origin x="1404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00B7D9-1C4B-47CE-B378-3CDD771CDA22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44112C-4E64-42AF-8052-F36C2E77AA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25146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/>
              <a:t>SOAPSTone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SOAPSTone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4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8288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A=Audience</a:t>
            </a:r>
            <a:r>
              <a:rPr lang="en-US" sz="2800" dirty="0"/>
              <a:t>: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To whom is the piece directed?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Who may see it/read it anyway?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76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2909061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326" y="290762"/>
            <a:ext cx="8451273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A=Audience</a:t>
            </a:r>
            <a:r>
              <a:rPr lang="en-US" sz="2800" dirty="0"/>
              <a:t>: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500" dirty="0"/>
              <a:t>Writer/speaker takes into account the audience’s experiences, expectations, feelings, and knowledge about the subject: </a:t>
            </a:r>
          </a:p>
          <a:p>
            <a:r>
              <a:rPr lang="en-US" sz="3000" b="1" dirty="0"/>
              <a:t> </a:t>
            </a:r>
            <a:r>
              <a:rPr lang="en-US" sz="3000" b="1" dirty="0">
                <a:solidFill>
                  <a:srgbClr val="002060"/>
                </a:solidFill>
              </a:rPr>
              <a:t>NFL fans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Kaepernick fans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People who disagree with kneeling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President Trump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The NFL itself (is it a rule to stand or not?)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Nike fans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</a:rPr>
              <a:t>*I read up on this; Nike says it is targeting 15-17 year </a:t>
            </a:r>
            <a:r>
              <a:rPr lang="en-US" sz="3000" b="1" dirty="0" err="1">
                <a:solidFill>
                  <a:srgbClr val="002060"/>
                </a:solidFill>
              </a:rPr>
              <a:t>olds</a:t>
            </a:r>
            <a:r>
              <a:rPr lang="en-US" sz="3000" b="1" dirty="0">
                <a:solidFill>
                  <a:srgbClr val="002060"/>
                </a:solidFill>
              </a:rPr>
              <a:t>.  Note that research indicates younger people are more tolerant/inclusive.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7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354523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290" y="20574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P=Purpose</a:t>
            </a:r>
            <a:r>
              <a:rPr lang="en-US" sz="2800" dirty="0"/>
              <a:t>:  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goal that the author wants to achieve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why’d he/she write it?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7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1560149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P=Purpose</a:t>
            </a:r>
            <a:r>
              <a:rPr lang="en-US" sz="3200" dirty="0"/>
              <a:t>:  </a:t>
            </a:r>
          </a:p>
          <a:p>
            <a:pPr lvl="0"/>
            <a:r>
              <a:rPr lang="en-US" sz="3200" dirty="0"/>
              <a:t>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goal that the author wants to achieve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why’d he/she write it?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 </a:t>
            </a:r>
          </a:p>
          <a:p>
            <a:pPr marL="465138" lvl="0">
              <a:buFont typeface="Arial" pitchFamily="34" charset="0"/>
              <a:buChar char="•"/>
              <a:tabLst>
                <a:tab pos="738188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	To bring awareness about issues   </a:t>
            </a:r>
          </a:p>
          <a:p>
            <a:pPr marL="465138" lvl="0">
              <a:tabLst>
                <a:tab pos="738188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   that hinder people of color</a:t>
            </a:r>
          </a:p>
          <a:p>
            <a:pPr marL="465138" lvl="0">
              <a:buFont typeface="Arial" pitchFamily="34" charset="0"/>
              <a:buChar char="•"/>
              <a:tabLst>
                <a:tab pos="738188" algn="l"/>
                <a:tab pos="850900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         To legitimize protest</a:t>
            </a:r>
          </a:p>
          <a:p>
            <a:pPr marL="465138" lvl="0">
              <a:buFont typeface="Arial" pitchFamily="34" charset="0"/>
              <a:buChar char="•"/>
              <a:tabLst>
                <a:tab pos="738188" algn="l"/>
                <a:tab pos="850900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         To encourage activism</a:t>
            </a:r>
          </a:p>
          <a:p>
            <a:pPr marL="465138" lvl="0">
              <a:buFont typeface="Arial" pitchFamily="34" charset="0"/>
              <a:buChar char="•"/>
              <a:tabLst>
                <a:tab pos="738188" algn="l"/>
                <a:tab pos="850900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         To sell shoes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1425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45488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703" y="9906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S=Subject</a:t>
            </a:r>
            <a:r>
              <a:rPr lang="en-US" sz="2800" dirty="0"/>
              <a:t>:  </a:t>
            </a:r>
          </a:p>
          <a:p>
            <a:pPr lvl="0"/>
            <a:endParaRPr lang="en-US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dirty="0"/>
              <a:t>the focus or main topic of a piece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76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085038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703" y="337066"/>
            <a:ext cx="7543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S=Subject</a:t>
            </a:r>
            <a:r>
              <a:rPr lang="en-US" sz="2800" dirty="0"/>
              <a:t>:  </a:t>
            </a:r>
          </a:p>
          <a:p>
            <a:pPr lvl="0"/>
            <a:endParaRPr lang="en-US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/>
              <a:t>the focus or main topic of a piece</a:t>
            </a:r>
          </a:p>
          <a:p>
            <a:pPr marL="280987"/>
            <a:endParaRPr lang="en-US" sz="2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Protest, activism, personal integrity, sacrifice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80303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09514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Tone</a:t>
            </a:r>
            <a:r>
              <a:rPr lang="en-US" sz="2800" dirty="0"/>
              <a:t>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an author’s opinion about/feelings toward the subject matter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*An author’s </a:t>
            </a:r>
            <a:r>
              <a:rPr lang="en-US" sz="2800" b="1" i="1" dirty="0"/>
              <a:t>attitude</a:t>
            </a:r>
            <a:r>
              <a:rPr lang="en-US" sz="2800" dirty="0"/>
              <a:t> refers to a judgment the author makes about the subject matter and is intellectual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76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Tone</a:t>
            </a:r>
          </a:p>
        </p:txBody>
      </p:sp>
    </p:spTree>
    <p:extLst>
      <p:ext uri="{BB962C8B-B14F-4D97-AF65-F5344CB8AC3E}">
        <p14:creationId xmlns:p14="http://schemas.microsoft.com/office/powerpoint/2010/main" val="2220310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98191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Tone</a:t>
            </a:r>
            <a:r>
              <a:rPr lang="en-US" sz="2800" dirty="0"/>
              <a:t>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an author’s opinion about/feelings toward the subject matter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*An author’s </a:t>
            </a:r>
            <a:r>
              <a:rPr lang="en-US" sz="2800" i="1" dirty="0"/>
              <a:t>attitude</a:t>
            </a:r>
            <a:r>
              <a:rPr lang="en-US" sz="2800" dirty="0"/>
              <a:t> refers to a judgment the author makes about the subject matter and is intellectual:  </a:t>
            </a:r>
          </a:p>
          <a:p>
            <a:pPr lvl="1"/>
            <a:endParaRPr lang="en-US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Defiant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Encouraging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Proud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1846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Tone</a:t>
            </a:r>
          </a:p>
        </p:txBody>
      </p:sp>
    </p:spTree>
    <p:extLst>
      <p:ext uri="{BB962C8B-B14F-4D97-AF65-F5344CB8AC3E}">
        <p14:creationId xmlns:p14="http://schemas.microsoft.com/office/powerpoint/2010/main" val="57258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0700" y="18466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SOAPSTone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8300" y="28956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 mnemonic device that provides an attack strategy for reading and analyzing nonfiction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2252E0-92C8-4296-8724-F5BC218ABC23}"/>
              </a:ext>
            </a:extLst>
          </p:cNvPr>
          <p:cNvSpPr/>
          <p:nvPr/>
        </p:nvSpPr>
        <p:spPr>
          <a:xfrm>
            <a:off x="2580910" y="1654076"/>
            <a:ext cx="3982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SOAPSTone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59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8EC040-5981-4A81-8A5D-F4623F54C354}"/>
              </a:ext>
            </a:extLst>
          </p:cNvPr>
          <p:cNvSpPr/>
          <p:nvPr/>
        </p:nvSpPr>
        <p:spPr>
          <a:xfrm>
            <a:off x="4343400" y="4011"/>
            <a:ext cx="41344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SOAPSTONE</a:t>
            </a:r>
          </a:p>
          <a:p>
            <a:pPr algn="ctr"/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D20DFB-63A1-4700-96E4-1CE6B162972D}"/>
              </a:ext>
            </a:extLst>
          </p:cNvPr>
          <p:cNvSpPr txBox="1"/>
          <p:nvPr/>
        </p:nvSpPr>
        <p:spPr>
          <a:xfrm>
            <a:off x="914400" y="20574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S=Speaker</a:t>
            </a:r>
          </a:p>
          <a:p>
            <a:r>
              <a:rPr lang="en-US" sz="4400" b="1" dirty="0"/>
              <a:t>O=Occasion</a:t>
            </a:r>
          </a:p>
          <a:p>
            <a:r>
              <a:rPr lang="en-US" sz="4400" b="1" dirty="0"/>
              <a:t>A=Audience</a:t>
            </a:r>
          </a:p>
          <a:p>
            <a:r>
              <a:rPr lang="en-US" sz="4400" b="1" dirty="0"/>
              <a:t>P=Purpose</a:t>
            </a:r>
          </a:p>
          <a:p>
            <a:r>
              <a:rPr lang="en-US" sz="4400" b="1" dirty="0"/>
              <a:t>S=Subject</a:t>
            </a:r>
          </a:p>
          <a:p>
            <a:r>
              <a:rPr lang="en-US" sz="4400" b="1" dirty="0"/>
              <a:t>T=Tone</a:t>
            </a:r>
          </a:p>
        </p:txBody>
      </p:sp>
    </p:spTree>
    <p:extLst>
      <p:ext uri="{BB962C8B-B14F-4D97-AF65-F5344CB8AC3E}">
        <p14:creationId xmlns:p14="http://schemas.microsoft.com/office/powerpoint/2010/main" val="196422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4082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PRACTICE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295" y="1295400"/>
            <a:ext cx="804098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View the ad,</a:t>
            </a:r>
          </a:p>
          <a:p>
            <a:pPr algn="ctr"/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5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nd I’ll walk us through</a:t>
            </a:r>
          </a:p>
          <a:p>
            <a:pPr algn="ctr"/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 first model of </a:t>
            </a:r>
          </a:p>
          <a:p>
            <a:pPr algn="ctr"/>
            <a:r>
              <a:rPr lang="en-US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SOAPSTone</a:t>
            </a:r>
            <a:endParaRPr lang="en-US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46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9D0BD0-E08C-4568-A8B3-DA5E0F88D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066800"/>
            <a:ext cx="8710491" cy="548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547CE1-24BC-44C5-A5F4-2D2C72D4348E}"/>
              </a:ext>
            </a:extLst>
          </p:cNvPr>
          <p:cNvSpPr txBox="1"/>
          <p:nvPr/>
        </p:nvSpPr>
        <p:spPr>
          <a:xfrm>
            <a:off x="4800600" y="4082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Nike Ad-Fall 2018</a:t>
            </a:r>
          </a:p>
        </p:txBody>
      </p:sp>
    </p:spTree>
    <p:extLst>
      <p:ext uri="{BB962C8B-B14F-4D97-AF65-F5344CB8AC3E}">
        <p14:creationId xmlns:p14="http://schemas.microsoft.com/office/powerpoint/2010/main" val="248635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516" y="106680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S=Speaker</a:t>
            </a:r>
            <a:r>
              <a:rPr lang="en-US" sz="2800" dirty="0"/>
              <a:t>: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who is giving the information?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Can be an individual speaking for him/herself or a person speaking on behalf of a group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what kind of person is he/she?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what does he/she value?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7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225748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298" y="367544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S=Speaker</a:t>
            </a:r>
            <a:r>
              <a:rPr lang="en-US" sz="2800" dirty="0"/>
              <a:t>: </a:t>
            </a:r>
          </a:p>
          <a:p>
            <a:pPr lvl="0"/>
            <a:r>
              <a:rPr lang="en-US" sz="2800" dirty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Colin Kaepernick FOR Nike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Kaepernick first knelt during the national anthem as a player for the San Francisco 49ers in 2016—he was protesting injustices against minorities (like police brutality against unarmed Black men)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So, if he speaks for Nike, we then understand that Nike supports issues of social </a:t>
            </a:r>
            <a:r>
              <a:rPr lang="en-US" sz="2800" b="1" dirty="0" err="1">
                <a:solidFill>
                  <a:srgbClr val="002060"/>
                </a:solidFill>
              </a:rPr>
              <a:t>justice</a:t>
            </a:r>
            <a:r>
              <a:rPr lang="en-US" sz="28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equality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1551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245727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974" y="838200"/>
            <a:ext cx="8001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O=Occasion</a:t>
            </a:r>
            <a:r>
              <a:rPr lang="en-US" sz="2800" dirty="0"/>
              <a:t>: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addresses how time, place, culture, background </a:t>
            </a:r>
            <a:r>
              <a:rPr lang="en-US" sz="2800" b="1" dirty="0"/>
              <a:t>prompt the writing of the piece</a:t>
            </a:r>
          </a:p>
          <a:p>
            <a:pPr marL="914400" lvl="3" indent="-457200">
              <a:buFont typeface="Wingdings" pitchFamily="2" charset="2"/>
              <a:buChar char="ü"/>
            </a:pPr>
            <a:r>
              <a:rPr lang="en-US" sz="2300" b="1" dirty="0">
                <a:solidFill>
                  <a:srgbClr val="FF0000"/>
                </a:solidFill>
              </a:rPr>
              <a:t>Larger Occasion </a:t>
            </a:r>
            <a:r>
              <a:rPr lang="en-US" sz="2300" dirty="0"/>
              <a:t>– an environment of ideas, attitudes, and emotions that swirl around a broad issue – </a:t>
            </a:r>
            <a:r>
              <a:rPr lang="en-US" sz="2300" b="1" dirty="0">
                <a:solidFill>
                  <a:srgbClr val="FF0000"/>
                </a:solidFill>
              </a:rPr>
              <a:t>the bigger picture</a:t>
            </a:r>
          </a:p>
          <a:p>
            <a:pPr marL="457200" lvl="3"/>
            <a:endParaRPr lang="en-US" sz="2300" dirty="0"/>
          </a:p>
          <a:p>
            <a:pPr marL="914400" lvl="3" indent="-457200">
              <a:buFont typeface="Wingdings" pitchFamily="2" charset="2"/>
              <a:buChar char="ü"/>
            </a:pPr>
            <a:r>
              <a:rPr lang="en-US" sz="2300" b="1" dirty="0">
                <a:solidFill>
                  <a:srgbClr val="00B0F0"/>
                </a:solidFill>
              </a:rPr>
              <a:t>Immediate Occasion </a:t>
            </a:r>
            <a:r>
              <a:rPr lang="en-US" sz="2300" dirty="0"/>
              <a:t>– an event or situation that catches the writer’s attention and triggers a response—it’s the </a:t>
            </a:r>
            <a:r>
              <a:rPr lang="en-US" sz="2300" b="1" dirty="0">
                <a:solidFill>
                  <a:srgbClr val="00B0F0"/>
                </a:solidFill>
              </a:rPr>
              <a:t>here and now </a:t>
            </a:r>
            <a:r>
              <a:rPr lang="en-US" sz="2300" dirty="0"/>
              <a:t>that prompts the piece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essentially, it’s the context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76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Occasion</a:t>
            </a:r>
          </a:p>
        </p:txBody>
      </p:sp>
    </p:spTree>
    <p:extLst>
      <p:ext uri="{BB962C8B-B14F-4D97-AF65-F5344CB8AC3E}">
        <p14:creationId xmlns:p14="http://schemas.microsoft.com/office/powerpoint/2010/main" val="197718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60960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O=Occasion</a:t>
            </a:r>
            <a:r>
              <a:rPr lang="en-US" sz="2800" dirty="0"/>
              <a:t>: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addresses how time, place, culture, background prompt the writing of the piece</a:t>
            </a:r>
          </a:p>
          <a:p>
            <a:pPr marL="914400" lvl="3" indent="-457200">
              <a:buFont typeface="Wingdings" pitchFamily="2" charset="2"/>
              <a:buChar char="ü"/>
            </a:pPr>
            <a:r>
              <a:rPr lang="en-US" sz="2300" b="1" dirty="0">
                <a:solidFill>
                  <a:srgbClr val="C00000"/>
                </a:solidFill>
              </a:rPr>
              <a:t>Larger Occasion </a:t>
            </a:r>
            <a:r>
              <a:rPr lang="en-US" sz="2300" dirty="0"/>
              <a:t>– </a:t>
            </a:r>
          </a:p>
          <a:p>
            <a:pPr marL="457200" lvl="3"/>
            <a:r>
              <a:rPr lang="en-US" sz="2300" b="1" dirty="0">
                <a:solidFill>
                  <a:srgbClr val="002060"/>
                </a:solidFill>
              </a:rPr>
              <a:t>	</a:t>
            </a:r>
            <a:r>
              <a:rPr lang="en-US" sz="3200" b="1" dirty="0">
                <a:solidFill>
                  <a:srgbClr val="002060"/>
                </a:solidFill>
              </a:rPr>
              <a:t>police brutality, Black Lives Matter </a:t>
            </a:r>
          </a:p>
          <a:p>
            <a:pPr marL="457200" lvl="3"/>
            <a:r>
              <a:rPr lang="en-US" sz="3200" b="1" dirty="0">
                <a:solidFill>
                  <a:srgbClr val="002060"/>
                </a:solidFill>
              </a:rPr>
              <a:t>    movement, attacks by President   </a:t>
            </a:r>
          </a:p>
          <a:p>
            <a:pPr marL="457200" lvl="3"/>
            <a:r>
              <a:rPr lang="en-US" sz="3200" b="1" dirty="0">
                <a:solidFill>
                  <a:srgbClr val="002060"/>
                </a:solidFill>
              </a:rPr>
              <a:t>    Trump against athletes who protest</a:t>
            </a:r>
          </a:p>
          <a:p>
            <a:pPr marL="457200" lvl="3"/>
            <a:r>
              <a:rPr lang="en-US" sz="3200" b="1" dirty="0">
                <a:solidFill>
                  <a:srgbClr val="002060"/>
                </a:solidFill>
              </a:rPr>
              <a:t>    by kneeling during the anthem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en-US" sz="2300" b="1" dirty="0">
                <a:solidFill>
                  <a:srgbClr val="C00000"/>
                </a:solidFill>
              </a:rPr>
              <a:t>Immediate Occasion </a:t>
            </a:r>
            <a:r>
              <a:rPr lang="en-US" sz="2300" dirty="0"/>
              <a:t>– </a:t>
            </a:r>
          </a:p>
          <a:p>
            <a:pPr marL="457200" lvl="3"/>
            <a:r>
              <a:rPr lang="en-US" sz="2300" b="1" dirty="0">
                <a:solidFill>
                  <a:srgbClr val="002060"/>
                </a:solidFill>
              </a:rPr>
              <a:t>    </a:t>
            </a:r>
            <a:r>
              <a:rPr lang="en-US" sz="3200" b="1" dirty="0">
                <a:solidFill>
                  <a:srgbClr val="002060"/>
                </a:solidFill>
              </a:rPr>
              <a:t>start of 2018 NFL season, 30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  <a:p>
            <a:pPr marL="457200" lvl="3"/>
            <a:r>
              <a:rPr lang="en-US" sz="3200" b="1" dirty="0">
                <a:solidFill>
                  <a:srgbClr val="002060"/>
                </a:solidFill>
              </a:rPr>
              <a:t>   anniversary of “Just Do It”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/>
              <a:t>essentially, it’s the context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Occasion</a:t>
            </a:r>
          </a:p>
        </p:txBody>
      </p:sp>
    </p:spTree>
    <p:extLst>
      <p:ext uri="{BB962C8B-B14F-4D97-AF65-F5344CB8AC3E}">
        <p14:creationId xmlns:p14="http://schemas.microsoft.com/office/powerpoint/2010/main" val="2986528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2280</TotalTime>
  <Words>499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</dc:creator>
  <cp:lastModifiedBy>REMAR, COLLEEN</cp:lastModifiedBy>
  <cp:revision>40</cp:revision>
  <dcterms:created xsi:type="dcterms:W3CDTF">2012-01-16T04:05:31Z</dcterms:created>
  <dcterms:modified xsi:type="dcterms:W3CDTF">2019-09-09T16:53:42Z</dcterms:modified>
</cp:coreProperties>
</file>