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91" r:id="rId4"/>
    <p:sldId id="280" r:id="rId5"/>
    <p:sldId id="290" r:id="rId6"/>
    <p:sldId id="258" r:id="rId7"/>
    <p:sldId id="281" r:id="rId8"/>
    <p:sldId id="259" r:id="rId9"/>
    <p:sldId id="283" r:id="rId10"/>
    <p:sldId id="260" r:id="rId11"/>
    <p:sldId id="284" r:id="rId12"/>
    <p:sldId id="262" r:id="rId13"/>
    <p:sldId id="285" r:id="rId14"/>
    <p:sldId id="263" r:id="rId15"/>
    <p:sldId id="286" r:id="rId16"/>
    <p:sldId id="264" r:id="rId17"/>
    <p:sldId id="28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21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21" autoAdjust="0"/>
    <p:restoredTop sz="94660"/>
  </p:normalViewPr>
  <p:slideViewPr>
    <p:cSldViewPr>
      <p:cViewPr varScale="1">
        <p:scale>
          <a:sx n="60" d="100"/>
          <a:sy n="60" d="100"/>
        </p:scale>
        <p:origin x="1404" y="1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E000B7D9-1C4B-47CE-B378-3CDD771CDA22}" type="datetimeFigureOut">
              <a:rPr lang="en-US" smtClean="0"/>
              <a:t>9/9/2019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5644112C-4E64-42AF-8052-F36C2E77AA7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23900" y="2514600"/>
            <a:ext cx="7696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dirty="0" err="1"/>
              <a:t>SOAPSTone</a:t>
            </a:r>
            <a:endParaRPr lang="en-US" sz="8000" dirty="0"/>
          </a:p>
        </p:txBody>
      </p:sp>
      <p:sp>
        <p:nvSpPr>
          <p:cNvPr id="5" name="TextBox 4"/>
          <p:cNvSpPr txBox="1"/>
          <p:nvPr/>
        </p:nvSpPr>
        <p:spPr>
          <a:xfrm>
            <a:off x="5029200" y="0"/>
            <a:ext cx="2895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SOAPSTone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2442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85800" y="1828800"/>
            <a:ext cx="78486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A=Audience</a:t>
            </a:r>
            <a:r>
              <a:rPr lang="en-US" sz="2800" dirty="0"/>
              <a:t>: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To whom is the piece directed?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dirty="0"/>
              <a:t>Who may see it/read it anyway?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76200"/>
            <a:ext cx="175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Audience</a:t>
            </a:r>
          </a:p>
        </p:txBody>
      </p:sp>
    </p:spTree>
    <p:extLst>
      <p:ext uri="{BB962C8B-B14F-4D97-AF65-F5344CB8AC3E}">
        <p14:creationId xmlns:p14="http://schemas.microsoft.com/office/powerpoint/2010/main" val="29090617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40326" y="290762"/>
            <a:ext cx="8451273" cy="62940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A=Audience</a:t>
            </a:r>
            <a:r>
              <a:rPr lang="en-US" sz="2800" dirty="0"/>
              <a:t>: 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500" dirty="0"/>
              <a:t>Writer/speaker takes into account the audience’s experiences, expectations, feelings, and knowledge about the subject: </a:t>
            </a:r>
          </a:p>
          <a:p>
            <a:r>
              <a:rPr lang="en-US" sz="3000" b="1" dirty="0"/>
              <a:t> </a:t>
            </a:r>
            <a:r>
              <a:rPr lang="en-US" sz="3000" b="1" dirty="0">
                <a:solidFill>
                  <a:srgbClr val="002060"/>
                </a:solidFill>
              </a:rPr>
              <a:t>NFL fans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2060"/>
                </a:solidFill>
              </a:rPr>
              <a:t>Kaepernick fans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2060"/>
                </a:solidFill>
              </a:rPr>
              <a:t>People who disagree with kneeling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2060"/>
                </a:solidFill>
              </a:rPr>
              <a:t>President Trump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2060"/>
                </a:solidFill>
              </a:rPr>
              <a:t>The NFL itself (is it a rule to stand or not?)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2060"/>
                </a:solidFill>
              </a:rPr>
              <a:t>Nike fans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3000" b="1" dirty="0">
                <a:solidFill>
                  <a:srgbClr val="002060"/>
                </a:solidFill>
              </a:rPr>
              <a:t>*I read up on this; Nike says it is targeting 15-17 year </a:t>
            </a:r>
            <a:r>
              <a:rPr lang="en-US" sz="3000" b="1" dirty="0" err="1">
                <a:solidFill>
                  <a:srgbClr val="002060"/>
                </a:solidFill>
              </a:rPr>
              <a:t>olds</a:t>
            </a:r>
            <a:r>
              <a:rPr lang="en-US" sz="3000" b="1" dirty="0">
                <a:solidFill>
                  <a:srgbClr val="002060"/>
                </a:solidFill>
              </a:rPr>
              <a:t>.  Note that research indicates younger people are more tolerant/inclusive.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5000" y="76200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Audience</a:t>
            </a:r>
          </a:p>
        </p:txBody>
      </p:sp>
    </p:spTree>
    <p:extLst>
      <p:ext uri="{BB962C8B-B14F-4D97-AF65-F5344CB8AC3E}">
        <p14:creationId xmlns:p14="http://schemas.microsoft.com/office/powerpoint/2010/main" val="35452389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4290" y="2057400"/>
            <a:ext cx="76962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P=Purpose</a:t>
            </a:r>
            <a:r>
              <a:rPr lang="en-US" sz="2800" dirty="0"/>
              <a:t>:   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goal that the author wants to achieve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why’d he/she write it? 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76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15601493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83820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3200" b="1" dirty="0"/>
              <a:t>P=Purpose</a:t>
            </a:r>
            <a:r>
              <a:rPr lang="en-US" sz="3200" dirty="0"/>
              <a:t>:  </a:t>
            </a:r>
          </a:p>
          <a:p>
            <a:pPr lvl="0"/>
            <a:r>
              <a:rPr lang="en-US" sz="3200" dirty="0"/>
              <a:t> 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goal that the author wants to achieve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why’d he/she write it?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3200" dirty="0"/>
              <a:t> </a:t>
            </a:r>
          </a:p>
          <a:p>
            <a:pPr marL="465138" lvl="0">
              <a:buFont typeface="Arial" pitchFamily="34" charset="0"/>
              <a:buChar char="•"/>
              <a:tabLst>
                <a:tab pos="738188" algn="l"/>
              </a:tabLst>
            </a:pPr>
            <a:r>
              <a:rPr lang="en-US" sz="3200" b="1" dirty="0">
                <a:solidFill>
                  <a:srgbClr val="002060"/>
                </a:solidFill>
              </a:rPr>
              <a:t>	To bring awareness about issues   </a:t>
            </a:r>
          </a:p>
          <a:p>
            <a:pPr marL="465138" lvl="0">
              <a:tabLst>
                <a:tab pos="738188" algn="l"/>
              </a:tabLst>
            </a:pPr>
            <a:r>
              <a:rPr lang="en-US" sz="3200" b="1" dirty="0">
                <a:solidFill>
                  <a:srgbClr val="002060"/>
                </a:solidFill>
              </a:rPr>
              <a:t>   that hinder people of color</a:t>
            </a:r>
          </a:p>
          <a:p>
            <a:pPr marL="465138" lvl="0">
              <a:buFont typeface="Arial" pitchFamily="34" charset="0"/>
              <a:buChar char="•"/>
              <a:tabLst>
                <a:tab pos="738188" algn="l"/>
                <a:tab pos="850900" algn="l"/>
              </a:tabLst>
            </a:pPr>
            <a:r>
              <a:rPr lang="en-US" sz="3200" b="1" dirty="0">
                <a:solidFill>
                  <a:srgbClr val="002060"/>
                </a:solidFill>
              </a:rPr>
              <a:t>         To legitimize protest</a:t>
            </a:r>
          </a:p>
          <a:p>
            <a:pPr marL="465138" lvl="0">
              <a:buFont typeface="Arial" pitchFamily="34" charset="0"/>
              <a:buChar char="•"/>
              <a:tabLst>
                <a:tab pos="738188" algn="l"/>
                <a:tab pos="850900" algn="l"/>
              </a:tabLst>
            </a:pPr>
            <a:r>
              <a:rPr lang="en-US" sz="3200" b="1" dirty="0">
                <a:solidFill>
                  <a:srgbClr val="002060"/>
                </a:solidFill>
              </a:rPr>
              <a:t>         To encourage activism</a:t>
            </a:r>
          </a:p>
          <a:p>
            <a:pPr marL="465138" lvl="0">
              <a:buFont typeface="Arial" pitchFamily="34" charset="0"/>
              <a:buChar char="•"/>
              <a:tabLst>
                <a:tab pos="738188" algn="l"/>
                <a:tab pos="850900" algn="l"/>
              </a:tabLst>
            </a:pPr>
            <a:r>
              <a:rPr lang="en-US" sz="3200" b="1" dirty="0">
                <a:solidFill>
                  <a:srgbClr val="002060"/>
                </a:solidFill>
              </a:rPr>
              <a:t>         To sell shoes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867400" y="142568"/>
            <a:ext cx="1143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Purpose</a:t>
            </a:r>
          </a:p>
        </p:txBody>
      </p:sp>
    </p:spTree>
    <p:extLst>
      <p:ext uri="{BB962C8B-B14F-4D97-AF65-F5344CB8AC3E}">
        <p14:creationId xmlns:p14="http://schemas.microsoft.com/office/powerpoint/2010/main" val="34548866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703" y="990600"/>
            <a:ext cx="7543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S=Subject</a:t>
            </a:r>
            <a:r>
              <a:rPr lang="en-US" sz="2800" dirty="0"/>
              <a:t>:  </a:t>
            </a:r>
          </a:p>
          <a:p>
            <a:pPr lvl="0"/>
            <a:endParaRPr lang="en-US" sz="28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dirty="0"/>
              <a:t>the focus or main topic of a piece</a:t>
            </a:r>
          </a:p>
          <a:p>
            <a:pPr marL="285750" lvl="0" indent="-285750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791200" y="76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Subject</a:t>
            </a:r>
          </a:p>
        </p:txBody>
      </p:sp>
    </p:spTree>
    <p:extLst>
      <p:ext uri="{BB962C8B-B14F-4D97-AF65-F5344CB8AC3E}">
        <p14:creationId xmlns:p14="http://schemas.microsoft.com/office/powerpoint/2010/main" val="2085038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8703" y="337066"/>
            <a:ext cx="7543800" cy="26161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S=Subject</a:t>
            </a:r>
            <a:r>
              <a:rPr lang="en-US" sz="2800" dirty="0"/>
              <a:t>:  </a:t>
            </a:r>
          </a:p>
          <a:p>
            <a:pPr lvl="0"/>
            <a:endParaRPr lang="en-US" sz="28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400" dirty="0"/>
              <a:t>the focus or main topic of a piece</a:t>
            </a:r>
          </a:p>
          <a:p>
            <a:pPr marL="280987"/>
            <a:endParaRPr lang="en-US" sz="2800" dirty="0"/>
          </a:p>
          <a:p>
            <a:pPr marL="285750" lvl="0" indent="-285750">
              <a:buFont typeface="Arial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Protest, activism, personal integrity, sacrifice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91200" y="152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Subject</a:t>
            </a:r>
          </a:p>
        </p:txBody>
      </p:sp>
    </p:spTree>
    <p:extLst>
      <p:ext uri="{BB962C8B-B14F-4D97-AF65-F5344CB8AC3E}">
        <p14:creationId xmlns:p14="http://schemas.microsoft.com/office/powerpoint/2010/main" val="2803032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1109514"/>
            <a:ext cx="8001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Tone</a:t>
            </a:r>
            <a:r>
              <a:rPr lang="en-US" sz="2800" dirty="0"/>
              <a:t>: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an author’s opinion about/feelings toward the subject matter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en-US" sz="2800" dirty="0"/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*An author’s </a:t>
            </a:r>
            <a:r>
              <a:rPr lang="en-US" sz="2800" b="1" i="1" dirty="0"/>
              <a:t>attitude</a:t>
            </a:r>
            <a:r>
              <a:rPr lang="en-US" sz="2800" dirty="0"/>
              <a:t> refers to a judgment the author makes about the subject matter and is intellectual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43600" y="76200"/>
            <a:ext cx="914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Tone</a:t>
            </a:r>
          </a:p>
        </p:txBody>
      </p:sp>
    </p:spTree>
    <p:extLst>
      <p:ext uri="{BB962C8B-B14F-4D97-AF65-F5344CB8AC3E}">
        <p14:creationId xmlns:p14="http://schemas.microsoft.com/office/powerpoint/2010/main" val="22203109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9600" y="398191"/>
            <a:ext cx="80010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Tone</a:t>
            </a:r>
            <a:r>
              <a:rPr lang="en-US" sz="2800" dirty="0"/>
              <a:t>: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an author’s opinion about/feelings toward the subject matter</a:t>
            </a:r>
          </a:p>
          <a:p>
            <a:pPr lvl="1"/>
            <a:endParaRPr lang="en-US" sz="2800" dirty="0"/>
          </a:p>
          <a:p>
            <a:pPr lvl="1"/>
            <a:r>
              <a:rPr lang="en-US" sz="2800" dirty="0"/>
              <a:t>*An author’s </a:t>
            </a:r>
            <a:r>
              <a:rPr lang="en-US" sz="2800" i="1" dirty="0"/>
              <a:t>attitude</a:t>
            </a:r>
            <a:r>
              <a:rPr lang="en-US" sz="2800" dirty="0"/>
              <a:t> refers to a judgment the author makes about the subject matter and is intellectual:  </a:t>
            </a:r>
          </a:p>
          <a:p>
            <a:pPr lvl="1"/>
            <a:endParaRPr lang="en-US" sz="2800" b="1" dirty="0"/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Defiant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Encouraging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Proud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943600" y="184666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Tone</a:t>
            </a:r>
          </a:p>
        </p:txBody>
      </p:sp>
    </p:spTree>
    <p:extLst>
      <p:ext uri="{BB962C8B-B14F-4D97-AF65-F5344CB8AC3E}">
        <p14:creationId xmlns:p14="http://schemas.microsoft.com/office/powerpoint/2010/main" val="57258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600700" y="184666"/>
            <a:ext cx="160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err="1"/>
              <a:t>SOAPSTone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638300" y="2895600"/>
            <a:ext cx="586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A mnemonic device that provides an attack strategy for reading and analyzing nonfiction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2252E0-92C8-4296-8724-F5BC218ABC23}"/>
              </a:ext>
            </a:extLst>
          </p:cNvPr>
          <p:cNvSpPr/>
          <p:nvPr/>
        </p:nvSpPr>
        <p:spPr>
          <a:xfrm>
            <a:off x="2580910" y="1654076"/>
            <a:ext cx="39821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SOAPSTone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64599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8EC040-5981-4A81-8A5D-F4623F54C354}"/>
              </a:ext>
            </a:extLst>
          </p:cNvPr>
          <p:cNvSpPr/>
          <p:nvPr/>
        </p:nvSpPr>
        <p:spPr>
          <a:xfrm>
            <a:off x="4343400" y="4011"/>
            <a:ext cx="4134465" cy="175432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accent3">
                      <a:lumMod val="50000"/>
                    </a:schemeClr>
                  </a:solidFill>
                  <a:prstDash val="solid"/>
                </a:ln>
                <a:effectLst>
                  <a:innerShdw blurRad="177800">
                    <a:schemeClr val="accent3">
                      <a:lumMod val="50000"/>
                    </a:schemeClr>
                  </a:innerShdw>
                </a:effectLst>
              </a:rPr>
              <a:t>SOAPSTONE</a:t>
            </a:r>
          </a:p>
          <a:p>
            <a:pPr algn="ctr"/>
            <a:endParaRPr lang="en-US" sz="5400" b="1" cap="none" spc="0" dirty="0">
              <a:ln w="12700">
                <a:solidFill>
                  <a:schemeClr val="accent3">
                    <a:lumMod val="50000"/>
                  </a:schemeClr>
                </a:solidFill>
                <a:prstDash val="solid"/>
              </a:ln>
              <a:pattFill prst="narHorz">
                <a:fgClr>
                  <a:schemeClr val="accent3"/>
                </a:fgClr>
                <a:bgClr>
                  <a:schemeClr val="accent3">
                    <a:lumMod val="40000"/>
                    <a:lumOff val="60000"/>
                  </a:schemeClr>
                </a:bgClr>
              </a:pattFill>
              <a:effectLst>
                <a:innerShdw blurRad="177800">
                  <a:schemeClr val="accent3">
                    <a:lumMod val="50000"/>
                  </a:schemeClr>
                </a:inn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ED20DFB-63A1-4700-96E4-1CE6B162972D}"/>
              </a:ext>
            </a:extLst>
          </p:cNvPr>
          <p:cNvSpPr txBox="1"/>
          <p:nvPr/>
        </p:nvSpPr>
        <p:spPr>
          <a:xfrm>
            <a:off x="914400" y="2057400"/>
            <a:ext cx="739140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/>
              <a:t>S=Speaker</a:t>
            </a:r>
          </a:p>
          <a:p>
            <a:r>
              <a:rPr lang="en-US" sz="4400" b="1" dirty="0"/>
              <a:t>O=Occasion</a:t>
            </a:r>
          </a:p>
          <a:p>
            <a:r>
              <a:rPr lang="en-US" sz="4400" b="1" dirty="0"/>
              <a:t>A=Audience</a:t>
            </a:r>
          </a:p>
          <a:p>
            <a:r>
              <a:rPr lang="en-US" sz="4400" b="1" dirty="0"/>
              <a:t>P=Purpose</a:t>
            </a:r>
          </a:p>
          <a:p>
            <a:r>
              <a:rPr lang="en-US" sz="4400" b="1" dirty="0"/>
              <a:t>S=Subject</a:t>
            </a:r>
          </a:p>
          <a:p>
            <a:r>
              <a:rPr lang="en-US" sz="4400" b="1" dirty="0"/>
              <a:t>T=Tone</a:t>
            </a:r>
          </a:p>
        </p:txBody>
      </p:sp>
    </p:spTree>
    <p:extLst>
      <p:ext uri="{BB962C8B-B14F-4D97-AF65-F5344CB8AC3E}">
        <p14:creationId xmlns:p14="http://schemas.microsoft.com/office/powerpoint/2010/main" val="19642243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800600" y="4082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PRACTICE</a:t>
            </a:r>
          </a:p>
        </p:txBody>
      </p:sp>
      <p:sp>
        <p:nvSpPr>
          <p:cNvPr id="3" name="Rectangle 2"/>
          <p:cNvSpPr/>
          <p:nvPr/>
        </p:nvSpPr>
        <p:spPr>
          <a:xfrm>
            <a:off x="644295" y="1295400"/>
            <a:ext cx="8040984" cy="34163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View the ad,</a:t>
            </a:r>
          </a:p>
          <a:p>
            <a:pPr algn="ctr"/>
            <a: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en-US" sz="5400" b="1" cap="none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nd I’ll walk us through</a:t>
            </a:r>
          </a:p>
          <a:p>
            <a:pPr algn="ctr"/>
            <a:r>
              <a:rPr lang="en-US" sz="5400" b="1" spc="50" dirty="0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our first model of </a:t>
            </a:r>
          </a:p>
          <a:p>
            <a:pPr algn="ctr"/>
            <a:r>
              <a:rPr lang="en-US" sz="5400" b="1" spc="50" dirty="0" err="1">
                <a:ln w="11430"/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SOAPSTone</a:t>
            </a:r>
            <a:endParaRPr lang="en-US" sz="5400" b="1" cap="none" spc="50" dirty="0">
              <a:ln w="11430"/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468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79D0BD0-E08C-4568-A8B3-DA5E0F88DB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399" y="1066800"/>
            <a:ext cx="8710491" cy="54864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FD547CE1-24BC-44C5-A5F4-2D2C72D4348E}"/>
              </a:ext>
            </a:extLst>
          </p:cNvPr>
          <p:cNvSpPr txBox="1"/>
          <p:nvPr/>
        </p:nvSpPr>
        <p:spPr>
          <a:xfrm>
            <a:off x="4800600" y="40828"/>
            <a:ext cx="3124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Nike Ad-Fall 2018</a:t>
            </a:r>
          </a:p>
        </p:txBody>
      </p:sp>
    </p:spTree>
    <p:extLst>
      <p:ext uri="{BB962C8B-B14F-4D97-AF65-F5344CB8AC3E}">
        <p14:creationId xmlns:p14="http://schemas.microsoft.com/office/powerpoint/2010/main" val="2486357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4516" y="1066800"/>
            <a:ext cx="792480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S=Speaker</a:t>
            </a:r>
            <a:r>
              <a:rPr lang="en-US" sz="2800" dirty="0"/>
              <a:t>: 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who is giving the information?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Can be an individual speaking for him/herself or a person speaking on behalf of a group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what kind of person is he/she?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what does he/she value?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638800" y="76200"/>
            <a:ext cx="16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Speaker</a:t>
            </a:r>
          </a:p>
        </p:txBody>
      </p:sp>
    </p:spTree>
    <p:extLst>
      <p:ext uri="{BB962C8B-B14F-4D97-AF65-F5344CB8AC3E}">
        <p14:creationId xmlns:p14="http://schemas.microsoft.com/office/powerpoint/2010/main" val="22574837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35298" y="367544"/>
            <a:ext cx="79248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S=Speaker</a:t>
            </a:r>
            <a:r>
              <a:rPr lang="en-US" sz="2800" dirty="0"/>
              <a:t>: </a:t>
            </a:r>
          </a:p>
          <a:p>
            <a:pPr lvl="0"/>
            <a:r>
              <a:rPr lang="en-US" sz="2800" dirty="0"/>
              <a:t> 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Colin Kaepernick FOR Nike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Kaepernick first knelt during the national anthem as a player for the San Francisco 49ers in 2016—he was protesting injustices against minorities (like police brutality against unarmed Black men)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n-US" sz="2800" b="1" dirty="0">
                <a:solidFill>
                  <a:srgbClr val="002060"/>
                </a:solidFill>
              </a:rPr>
              <a:t>So, if he speaks for Nike, we then understand that Nike supports issues of social </a:t>
            </a:r>
            <a:r>
              <a:rPr lang="en-US" sz="2800" b="1" dirty="0" err="1">
                <a:solidFill>
                  <a:srgbClr val="002060"/>
                </a:solidFill>
              </a:rPr>
              <a:t>justice</a:t>
            </a:r>
            <a:r>
              <a:rPr lang="en-US" sz="2800" b="1" dirty="0" err="1">
                <a:solidFill>
                  <a:srgbClr val="002060"/>
                </a:solidFill>
                <a:sym typeface="Wingdings" panose="05000000000000000000" pitchFamily="2" charset="2"/>
              </a:rPr>
              <a:t>equality</a:t>
            </a:r>
            <a:endParaRPr lang="en-US" sz="2800" b="1" dirty="0">
              <a:solidFill>
                <a:srgbClr val="002060"/>
              </a:solidFill>
            </a:endParaRPr>
          </a:p>
          <a:p>
            <a:pPr marL="457200" lvl="0" indent="-457200">
              <a:buFont typeface="Arial" pitchFamily="34" charset="0"/>
              <a:buChar char="•"/>
            </a:pPr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791200" y="155169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Speaker</a:t>
            </a:r>
          </a:p>
        </p:txBody>
      </p:sp>
    </p:spTree>
    <p:extLst>
      <p:ext uri="{BB962C8B-B14F-4D97-AF65-F5344CB8AC3E}">
        <p14:creationId xmlns:p14="http://schemas.microsoft.com/office/powerpoint/2010/main" val="2457275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16974" y="838200"/>
            <a:ext cx="8001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O=Occasion</a:t>
            </a:r>
            <a:r>
              <a:rPr lang="en-US" sz="2800" dirty="0"/>
              <a:t>: 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addresses how time, place, culture, background </a:t>
            </a:r>
            <a:r>
              <a:rPr lang="en-US" sz="2800" b="1" dirty="0"/>
              <a:t>prompt the writing of the piece</a:t>
            </a:r>
          </a:p>
          <a:p>
            <a:pPr marL="914400" lvl="3" indent="-457200">
              <a:buFont typeface="Wingdings" pitchFamily="2" charset="2"/>
              <a:buChar char="ü"/>
            </a:pPr>
            <a:r>
              <a:rPr lang="en-US" sz="2300" b="1" dirty="0">
                <a:solidFill>
                  <a:srgbClr val="FF0000"/>
                </a:solidFill>
              </a:rPr>
              <a:t>Larger Occasion </a:t>
            </a:r>
            <a:r>
              <a:rPr lang="en-US" sz="2300" dirty="0"/>
              <a:t>– an environment of ideas, attitudes, and emotions that swirl around a broad issue – </a:t>
            </a:r>
            <a:r>
              <a:rPr lang="en-US" sz="2300" b="1" dirty="0">
                <a:solidFill>
                  <a:srgbClr val="FF0000"/>
                </a:solidFill>
              </a:rPr>
              <a:t>the bigger picture</a:t>
            </a:r>
          </a:p>
          <a:p>
            <a:pPr marL="457200" lvl="3"/>
            <a:endParaRPr lang="en-US" sz="2300" dirty="0"/>
          </a:p>
          <a:p>
            <a:pPr marL="914400" lvl="3" indent="-457200">
              <a:buFont typeface="Wingdings" pitchFamily="2" charset="2"/>
              <a:buChar char="ü"/>
            </a:pPr>
            <a:r>
              <a:rPr lang="en-US" sz="2300" b="1" dirty="0">
                <a:solidFill>
                  <a:srgbClr val="00B0F0"/>
                </a:solidFill>
              </a:rPr>
              <a:t>Immediate Occasion </a:t>
            </a:r>
            <a:r>
              <a:rPr lang="en-US" sz="2300" dirty="0"/>
              <a:t>– an event or situation that catches the writer’s attention and triggers a response—it’s the </a:t>
            </a:r>
            <a:r>
              <a:rPr lang="en-US" sz="2300" b="1" dirty="0">
                <a:solidFill>
                  <a:srgbClr val="00B0F0"/>
                </a:solidFill>
              </a:rPr>
              <a:t>here and now </a:t>
            </a:r>
            <a:r>
              <a:rPr lang="en-US" sz="2300" dirty="0"/>
              <a:t>that prompts the piece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en-US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essentially, it’s the context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562600" y="762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Occasion</a:t>
            </a:r>
          </a:p>
        </p:txBody>
      </p:sp>
    </p:spTree>
    <p:extLst>
      <p:ext uri="{BB962C8B-B14F-4D97-AF65-F5344CB8AC3E}">
        <p14:creationId xmlns:p14="http://schemas.microsoft.com/office/powerpoint/2010/main" val="19771802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71500" y="609600"/>
            <a:ext cx="800100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b="1" dirty="0"/>
              <a:t>O=Occasion</a:t>
            </a:r>
            <a:r>
              <a:rPr lang="en-US" sz="2800" dirty="0"/>
              <a:t>:  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addresses how time, place, culture, background prompt the writing of the piece</a:t>
            </a:r>
          </a:p>
          <a:p>
            <a:pPr marL="914400" lvl="3" indent="-457200">
              <a:buFont typeface="Wingdings" pitchFamily="2" charset="2"/>
              <a:buChar char="ü"/>
            </a:pPr>
            <a:r>
              <a:rPr lang="en-US" sz="2300" b="1" dirty="0">
                <a:solidFill>
                  <a:srgbClr val="C00000"/>
                </a:solidFill>
              </a:rPr>
              <a:t>Larger Occasion </a:t>
            </a:r>
            <a:r>
              <a:rPr lang="en-US" sz="2300" dirty="0"/>
              <a:t>– </a:t>
            </a:r>
          </a:p>
          <a:p>
            <a:pPr marL="457200" lvl="3"/>
            <a:r>
              <a:rPr lang="en-US" sz="2300" b="1" dirty="0">
                <a:solidFill>
                  <a:srgbClr val="002060"/>
                </a:solidFill>
              </a:rPr>
              <a:t>	</a:t>
            </a:r>
            <a:r>
              <a:rPr lang="en-US" sz="3200" b="1" dirty="0">
                <a:solidFill>
                  <a:srgbClr val="002060"/>
                </a:solidFill>
              </a:rPr>
              <a:t>police brutality, Black Lives Matter </a:t>
            </a:r>
          </a:p>
          <a:p>
            <a:pPr marL="457200" lvl="3"/>
            <a:r>
              <a:rPr lang="en-US" sz="3200" b="1" dirty="0">
                <a:solidFill>
                  <a:srgbClr val="002060"/>
                </a:solidFill>
              </a:rPr>
              <a:t>    movement, attacks by President   </a:t>
            </a:r>
          </a:p>
          <a:p>
            <a:pPr marL="457200" lvl="3"/>
            <a:r>
              <a:rPr lang="en-US" sz="3200" b="1" dirty="0">
                <a:solidFill>
                  <a:srgbClr val="002060"/>
                </a:solidFill>
              </a:rPr>
              <a:t>    Trump against athletes who protest</a:t>
            </a:r>
          </a:p>
          <a:p>
            <a:pPr marL="457200" lvl="3"/>
            <a:r>
              <a:rPr lang="en-US" sz="3200" b="1" dirty="0">
                <a:solidFill>
                  <a:srgbClr val="002060"/>
                </a:solidFill>
              </a:rPr>
              <a:t>    by kneeling during the anthem</a:t>
            </a:r>
          </a:p>
          <a:p>
            <a:pPr marL="800100" lvl="3" indent="-342900">
              <a:buFont typeface="Wingdings" panose="05000000000000000000" pitchFamily="2" charset="2"/>
              <a:buChar char="ü"/>
            </a:pPr>
            <a:r>
              <a:rPr lang="en-US" sz="2300" b="1" dirty="0">
                <a:solidFill>
                  <a:srgbClr val="C00000"/>
                </a:solidFill>
              </a:rPr>
              <a:t>Immediate Occasion </a:t>
            </a:r>
            <a:r>
              <a:rPr lang="en-US" sz="2300" dirty="0"/>
              <a:t>– </a:t>
            </a:r>
          </a:p>
          <a:p>
            <a:pPr marL="457200" lvl="3"/>
            <a:r>
              <a:rPr lang="en-US" sz="2300" b="1" dirty="0">
                <a:solidFill>
                  <a:srgbClr val="002060"/>
                </a:solidFill>
              </a:rPr>
              <a:t>    </a:t>
            </a:r>
            <a:r>
              <a:rPr lang="en-US" sz="3200" b="1" dirty="0">
                <a:solidFill>
                  <a:srgbClr val="002060"/>
                </a:solidFill>
              </a:rPr>
              <a:t>start of 2018 NFL season, 30</a:t>
            </a:r>
            <a:r>
              <a:rPr lang="en-US" sz="3200" b="1" baseline="30000" dirty="0">
                <a:solidFill>
                  <a:srgbClr val="002060"/>
                </a:solidFill>
              </a:rPr>
              <a:t>th</a:t>
            </a:r>
            <a:r>
              <a:rPr lang="en-US" sz="3200" b="1" dirty="0">
                <a:solidFill>
                  <a:srgbClr val="002060"/>
                </a:solidFill>
              </a:rPr>
              <a:t> </a:t>
            </a:r>
          </a:p>
          <a:p>
            <a:pPr marL="457200" lvl="3"/>
            <a:r>
              <a:rPr lang="en-US" sz="3200" b="1" dirty="0">
                <a:solidFill>
                  <a:srgbClr val="002060"/>
                </a:solidFill>
              </a:rPr>
              <a:t>   anniversary of “Just Do It”</a:t>
            </a:r>
            <a:endParaRPr lang="en-US" sz="2800" dirty="0"/>
          </a:p>
          <a:p>
            <a:pPr marL="457200" lvl="0" indent="-457200">
              <a:buFont typeface="Arial" pitchFamily="34" charset="0"/>
              <a:buChar char="•"/>
            </a:pPr>
            <a:r>
              <a:rPr lang="en-US" sz="2800" dirty="0"/>
              <a:t>essentially, it’s the context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715000" y="0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Occasion</a:t>
            </a:r>
          </a:p>
        </p:txBody>
      </p:sp>
    </p:spTree>
    <p:extLst>
      <p:ext uri="{BB962C8B-B14F-4D97-AF65-F5344CB8AC3E}">
        <p14:creationId xmlns:p14="http://schemas.microsoft.com/office/powerpoint/2010/main" val="298652877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2280</TotalTime>
  <Words>499</Words>
  <Application>Microsoft Office PowerPoint</Application>
  <PresentationFormat>On-screen Show (4:3)</PresentationFormat>
  <Paragraphs>104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Century Gothic</vt:lpstr>
      <vt:lpstr>Wingdings</vt:lpstr>
      <vt:lpstr>Wingdings 2</vt:lpstr>
      <vt:lpstr>Austin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Colleen</dc:creator>
  <cp:lastModifiedBy>REMAR, COLLEEN</cp:lastModifiedBy>
  <cp:revision>40</cp:revision>
  <dcterms:created xsi:type="dcterms:W3CDTF">2012-01-16T04:05:31Z</dcterms:created>
  <dcterms:modified xsi:type="dcterms:W3CDTF">2019-09-09T16:53:42Z</dcterms:modified>
</cp:coreProperties>
</file>